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18" d="100"/>
          <a:sy n="118" d="100"/>
        </p:scale>
        <p:origin x="-1092" y="-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74A0-6C30-46E1-95C4-16AC16E49DFA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589F-6189-45EA-960F-18613C199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0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589F-6189-45EA-960F-18613C1992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2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3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8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6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1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39CA-69F4-47AE-A311-A2FC9D810D5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2CD2-D5E7-4476-BFD6-69E1F7CA3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2" Type="http://schemas.openxmlformats.org/officeDocument/2006/relationships/image" Target="../media/image3.jp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36" Type="http://schemas.openxmlformats.org/officeDocument/2006/relationships/image" Target="../media/image39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619" y="260649"/>
            <a:ext cx="6854291" cy="28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\Логотипы\Логотип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17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67" y="4869160"/>
            <a:ext cx="71054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6993"/>
            <a:ext cx="9906001" cy="113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532" y="3572362"/>
            <a:ext cx="858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ПРЕЗЕНТАЦИЯ</a:t>
            </a:r>
            <a:endParaRPr lang="ru-RU" sz="40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7" name="Picture 6" descr="\\FILE-SERVER2\exchange\!Папки для обмена\Новиков Е.А\Логотипы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41" y="601741"/>
            <a:ext cx="1622766" cy="20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Work\Логотипы\gerb_premia_TB_ok_20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1738221" cy="18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906000" cy="216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29" y="987260"/>
            <a:ext cx="603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Проектно-изыскательские работы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092" y="1284839"/>
            <a:ext cx="951705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по системам обеспечения транспортной безопасности, обеспечению антитеррористической защищенности, технических систем обеспечения безопасности для объектов транспортной инфраструктуры реконструируемого малого кольца Московской железной дороги (МК МЖД) (Транспортно-пересадочные узлы) – более 100 комплектов проектной документации;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по системам обеспечения транспортной безопасности объектов транспортной инфраструктуры Московской области к Чемпионату мира по футболу 2018 года (более 60 объектов);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по системам обеспечения транспортной безопасности автовокзалов Московской области к Чемпионату мира по футболу 2018 года;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более 430 комплектов  проектной документации многофункциональных и  уникальных (высотных) объектов капитального строительства на оборудование системами: Обеспечения комплексной безопасности и антитеррористической защищенности,  ПМ ГОЧС, мониторинга инженерных систем (СМИС), систем управления в кризисных ситуациях (СУКС), систем мониторинга инженерных конструкций (СМИК), требований по обеспечению безопасной эксплуатации, специальных технических условий;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на оборудование системами «Многофункционального делового комплекса, ММДЦ «Москва-Сити», площадки №№ 2, 3, 17, 18 » (45 комплектов);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рабочей документации на оборудование системами «Многофункционального комплекса футбольного стадиона ООО «Стадион «Спартак» (10 комплектов);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на оборудование системами «БСА Лужники »(5 комплектов);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на оборудование системами «Инновационного Культурного центра в г. Владивосток (о. Русский)» (45 комплектов);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по системам обеспечения транспортной безопасности международного аэропорта «ПЛАТОВ» (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г.Ростов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72" y="915251"/>
            <a:ext cx="9517057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Транспортно-пересадочный узел (ТПУ)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Тестовский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районе Московского Международного делового центра (ММДЦ) «Москва-Сити»: Разработка проектно-сметной документации на оборудование объекта системами Обеспечения комплексной безопасности и антитеррористической защищенности,  ИТМ ГОЧС, мониторинга инженерных систем,  мониторинга деформационного состояния несущих конструкций»;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системного проекта создания системы безопасности и охраны инженерных сооружений транспортной инфраструктуры города Москвы (ГУП «ГОРМОСТ»);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оборудование инженерных сооружений, расположенных на Кутузовском проспекте,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Рублёвском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шоссе, Можайском шоссе средствами безопасности, в том числе комплексами программно-аппаратных средств связи и передачи данных (61 объект):- 4 транспортных тоннеля;- 3 моста;	- 3 эстакады;- 8 путепроводов;- 2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подземно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-надземных уникальных сооружений;- 37 подземных пешеходных переходов;- 4 надземных пешеходных перехода;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 на оборудование инженерных сооружений, расположенных на Кутузовском проспекте,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Рублёвском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шоссе, Можайском шоссе, средствами безопасности, в том числе комплексами программно-аппаратных средств связи и передачи данных (61 объект);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требований по обеспечению безопасности и антитеррористической защищенности многофункционального спортивного комплекса «Динамо» первой очереди.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оборудование инженерных сооружений, расположенных на Садовом кольце и в центре Москвы, средствами безопасности,  в том числе комплексами программно-аппаратных средств связи и передачи данных (70 объектов);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оборудование инженерных сооружений, расположенных на Третьем транспортном кольце, Волгоградском проспекте,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Люблинской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улице, Рязанском проспекте, шоссе Энтузиастов, Измайловском шоссе, Ярославском шоссе, Алтуфьевском шоссе, Дмитровском шоссе, средствами безопасности, в том числе комплексами программно-аппаратных средств связи и передачи данных (228 объектов);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технико-экономического обоснования реконструкции горьковской железной дороги в части реализации мероприятий транспортной безопасности и антитеррористической защищенности объектов транспортной инфраструктуры дороги;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03" y="1052736"/>
            <a:ext cx="9517057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технического задания на «Программу обеспечения безопасности логистической инфраструктуры ХХ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Олимпийских зимних игр и Х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параолимпийских игр 2014 года в городе Сочи»;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по оснащению системой мониторинга и обеспечения безопасности Панфиловского района Зеленоградского АО г. Москвы;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проекта Центра Безопасности Панфиловского района Зеленоградского АО города Москвы; </a:t>
            </a:r>
          </a:p>
          <a:p>
            <a:pPr lvl="0" algn="just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создание системы обеспечения транспортной безопасности и антитеррористической защищенности объектов малого кольца московской железной дороги;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оборудование объектов транспортной инфраструктуры средствами обеспечения транспортной безопасности на автомобильной дороге М-29 «Кавказ» (30 объектов), на автомобильной дороге М-4 « Дон»(6 объектов), на автодороге А-370 "Уссури-Хабаровск – Владивосток» (2 объекта), на автомобильной дороге А-141 Брянск-Смоленск-до границы с Республикой Беларусь (1 объект),  на автодороге М-7 «Волга» от Москвы через Владимир, Нижний Новгород, Казань до Уфы (1 объект), автодорог Московской области (более 60 объектов)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оснащение Транспортно-пересадочных узлов города Москвы средствами (системами) обеспечения транспортной безопасности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оснащение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электродепо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Московского метрополитена инженерно-техническими средствами (системами) транспортной безопасности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оснащение объектов ГУП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Мосгортранс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системами безопасности и контроля доступа (более 500 объектов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проектно-сметной документации на оснащение объектов Азово-Донского бассейна (гидроузлы) инженерно-техническими средствами (системами) транспортной безопасности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906000" cy="216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30" y="987260"/>
            <a:ext cx="6546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Строительно-монтажные и пуско-наладочные работы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224" y="1628800"/>
            <a:ext cx="951705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международного аэропорта «ПЛАТОВ» (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г.Ростов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-на-Дону) системами обеспечения транспортной безопасности;</a:t>
            </a:r>
            <a:endParaRPr lang="en-US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международного автовокзала в составе ТПУ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Саларьево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системами обеспечения транспортной безопасности и сетями связи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системами транспортной безопасности более 50 объектов транспортной инфраструктуры по всей территории Российской Федерации (мосты, путепроводы, туннели, эстакады, автовокзалы);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Оснащения здания «Многофункционального комплекса футбольного стадиона ООО «Стадион «Спартак»: системами мониторинга и управления инженерными сетями (СМИС), системами связи и управления в кризисных ситуациях;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здания «Многофункционального делового комплекса ММДЦ «Москва-Сити», участок 2-3»: системами мониторинга и управления инженерными сетями (СМИС), системами связи и управления в кризисных ситуациях (СКУС);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Центра Безопасности Панфиловского района Зеленоградского АО города Москвы;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Оснащения системами безопасности здания ГК «РОСТЕХ»;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объектов транспортной инфраструктуры инженерно-техническими средствами (системами) транспортной безопасности в Московской области к чемпионату мира по футболу 2018 года;</a:t>
            </a:r>
          </a:p>
          <a:p>
            <a:pPr lvl="0" algn="just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 объектов ГУП «МОСГАЗ» системами охранно-пожарной сигнализации:(15 газовых распределительных пунктов);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районных управлений ГУП «МОСГАЗ» системами пожарной сигнализации (6 объектов);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РТС «Чертаново» техническими системами безопасности;</a:t>
            </a:r>
          </a:p>
          <a:p>
            <a:pPr lvl="0" algn="just"/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распределенной сети диспетчеризации узлов учета тепловой энергии в Москве (около 100 объектов).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71" y="1124744"/>
            <a:ext cx="95170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здания гостиницы «Многофункционального делового комплекса ЦМТ-2 (вторая очередь)», слаботочными системами обеспечения безопасности и автоматизированного управления инженерных сетей;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офисного здания «Многофункционального делового комплекса ЦМТ-2 (вторая очередь)», системами автоматизированного управления инженерных сетей;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      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подземно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-надземной автостоянки «Многофункционального делового комплекса ЦМТ-2 (вторая очередь)», системами автоматизированного управления инженерных сетей;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Панфиловского района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ЗелАО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 Москвы системой мониторинга и обеспечения безопасности населения и критически важных объектов;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фронт-офиса компании «Вертолеты России» системой автоматики управления инженерным оборудованием;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офиса управляющей компании «ИЦ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Сколково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системой автоматики управления инженерным оборудованием;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зоны вылета аэропорта «Шереметьево» системой речевого оповещения.</a:t>
            </a:r>
          </a:p>
          <a:p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C:\Новые бланки\Резервная_копия_Бланк_Деловая_переписка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72" y="4659758"/>
            <a:ext cx="1946556" cy="19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3217" y="290080"/>
            <a:ext cx="2730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О компании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64" y="1005867"/>
            <a:ext cx="947461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Научно-техническая компания «ИНФОРМ-АЛЬЯНС»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в 2003 году с целью</a:t>
            </a:r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имеющегося опыта создания больших автоматизированных систем управления национальной безопасности страны в интересах обеспечения безопасности и антитеррористической защищенности объектов капитального строительства, транспортной инфраструктуры, предприятий ТЭК, комплексов хозяйства и управления.</a:t>
            </a:r>
          </a:p>
          <a:p>
            <a:pPr lvl="0" algn="just"/>
            <a:endParaRPr lang="ru-RU" sz="13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структуре компании: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Руководство, административный, системный, проектный, транспортной безопасности, инженерно-технический, строительно-монтажный и хозяйственный департаменты. Численность – от 50 до 100 человек (в зависимости от проектной загрузки).</a:t>
            </a:r>
          </a:p>
          <a:p>
            <a:pPr lvl="0" algn="just"/>
            <a:endParaRPr lang="ru-RU" sz="13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 и учредитель компании: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Новиков Александр Иванович </a:t>
            </a:r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технических наук, старший научный сотрудник, Академик Всемирной Академии наук комплексной безопасности, член Межведомственной комиссии по обеспечению комплексной безопасности и антитеррористической защищенности объектов повышенного уровня ответственности  города Москвы, член секции Национального объединения проектировщиков "Комплексная безопасность и антитеррористическая защищенность зданий и сооружений", полковник запаса ВС РФ.</a:t>
            </a:r>
          </a:p>
          <a:p>
            <a:pPr lvl="0" algn="just"/>
            <a:endParaRPr lang="ru-RU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выполнения работ: 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вся территория Российской Федерации.</a:t>
            </a:r>
          </a:p>
          <a:p>
            <a:pPr lvl="0" algn="just"/>
            <a:endParaRPr lang="ru-RU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2006 года компания является действительным членом Всемирной Академии Наук Комплексной Безопасности.</a:t>
            </a:r>
          </a:p>
          <a:p>
            <a:pPr lvl="0" algn="just"/>
            <a:endParaRPr lang="ru-RU" sz="1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2014 года НТК «ИНФОРМ-АЛЬЯНС» является постоянным членом ассоциации «Транспортная Безопасность», в 2016 году удостоена </a:t>
            </a:r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жегодной Национальной премии «Транспортная Безопасность России» в номинациях «За вклад в реализацию системы мер в области обеспечения транспортной безопасности» и «Лучший инновационный продукт в области обеспечения транспортной безопасности».</a:t>
            </a:r>
          </a:p>
          <a:p>
            <a:pPr lvl="0" algn="just"/>
            <a:endParaRPr lang="ru-RU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входит в состав комитета </a:t>
            </a:r>
            <a:r>
              <a:rPr lang="ru-RU" sz="13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Росстандарта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«Безопасность транспортная» ТК500, Генеральный директор является членом межведомственной рабочей группы Министерства транспорта Российской Федерации по вопросам сертификации технических систем обеспечения транспортной безопасности.</a:t>
            </a:r>
          </a:p>
          <a:p>
            <a:pPr lvl="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7113" y="285083"/>
            <a:ext cx="366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Наши Заказчики: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1028" name="Picture 4" descr="https://4science.ru/images/7e4d7ff486a449c585ba8c7a88e1afd6/mskg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50" y="1112071"/>
            <a:ext cx="1853705" cy="7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perinfo.ru/008-FOTO-BLOG/aaa1/fonff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57" y="1050432"/>
            <a:ext cx="758949" cy="9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gatrt.ru/wp-content/uploads/2016/09/logo-fku-mv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51" y="1104820"/>
            <a:ext cx="1216113" cy="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ecuritymedia.ru/pic/conference/rosavtodor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96489"/>
            <a:ext cx="1373996" cy="7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pbprint.net/content/images/udpr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" y="976182"/>
            <a:ext cx="1251606" cy="11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mitrov-reg.ru/wp-content/uploads/2017/10/0_0033-300x7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15" y="1071967"/>
            <a:ext cx="3518701" cy="8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orsmi.ru/images/announce_image/image/9/8805_5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7" y="2169867"/>
            <a:ext cx="196191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hovrino.mos.ru/upload/medialibrary/9a1/mosgortrans-zakupit-elektromobil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0" y="1972230"/>
            <a:ext cx="1266347" cy="5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ndolgoprud.ru/upload/gallery/443/24943_99b202dd0e91f89fb07ef218acdbd47f9448d0b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57" y="2091263"/>
            <a:ext cx="178678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ecuritymedia.ru/pic/news/wWXqKkHD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94" y="1834932"/>
            <a:ext cx="712566" cy="6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revolight-kdr.ru/wp-content/uploads/2018/04/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83" y="2065087"/>
            <a:ext cx="1898017" cy="3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rcmm.ru/uploads/posts/old-news/7763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408" y="1857127"/>
            <a:ext cx="851891" cy="6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reviewportal.org/image?t=u&amp;id=489266&amp;h=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8" y="2636913"/>
            <a:ext cx="1279741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ir.stanki.ru/images/tender/vertoleti_rossii_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5" y="2582199"/>
            <a:ext cx="1534756" cy="8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onlineins.ru/system/image/4179/content_fil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94" y="2681214"/>
            <a:ext cx="843294" cy="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misis.ru/portals/0/CareerCentr/%D0%9E%D0%B1%D0%BE%D1%80%D0%BE%D0%BD%D0%BF%D1%80%D0%BE%D0%BC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6" y="2582199"/>
            <a:ext cx="1619769" cy="6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smolmed.ru/wp-content/uploads/2017/04/1-124-1024x72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79" y="2734795"/>
            <a:ext cx="1326147" cy="8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energyznanie.ru/media/uploads/2014/10/06/logo_itog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0" y="4052892"/>
            <a:ext cx="1361450" cy="2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zuykov.com/static/trademark-image/210965189/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7" y="3501008"/>
            <a:ext cx="999388" cy="6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sun9-6.userapi.com/c836532/v836532960/375f6/RULLvlAT0Lw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3596938"/>
            <a:ext cx="1890092" cy="4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transoilcold2015.stu.ru/Roszheldorprojekt_ru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6" y="3599101"/>
            <a:ext cx="1700277" cy="3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kpsp.ru/packages/template/images/logo_s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6" y="3501008"/>
            <a:ext cx="1769478" cy="4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bautino.hh.kz/employer-logo/556314.jpe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14" y="3456555"/>
            <a:ext cx="2108292" cy="5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stylecorp.ru/images/mosproekt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0" y="4156140"/>
            <a:ext cx="1310481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2016.mosurbanforum.ru/images/logo_mediapartners/3_a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99" y="4260701"/>
            <a:ext cx="1037396" cy="6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s://next.space/wp-content/uploads/2016/04/genplan-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22" y="4180407"/>
            <a:ext cx="783935" cy="8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urbanlook.ru/wp-content/uploads/2015/01/donstroy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18" y="4115524"/>
            <a:ext cx="1153263" cy="8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fsproperty.ru/uploads/partner/e2562ecbfea8f1d1d5c645511a2f399d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60" y="4403314"/>
            <a:ext cx="2466790" cy="3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inthepress.ru/i/15090138488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3" y="5229201"/>
            <a:ext cx="1025677" cy="6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s://static.tildacdn.com/tild3137-6533-4432-b133-393231333336/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69" y="4341149"/>
            <a:ext cx="2000395" cy="5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img.findtm.ru/img/tz_registered_img/24/246105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66" y="5119410"/>
            <a:ext cx="764138" cy="8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s://yugcleaning.ru/wp-content/uploads/2016/03/05ee4d_58af93cc4b374262a82e7c1565e91d23-768x5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91" y="5134867"/>
            <a:ext cx="1214129" cy="8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s://armtorg.ru/uploads/news-add/2017-05/24/thumb-f4c2873bfddec4bbc3ab4ef71f26d1fe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8" y="5210156"/>
            <a:ext cx="1137252" cy="7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s://politikus.ru/uploads/posts/2016-06/1465471373_aeroport-sheremetevo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6" y="4989021"/>
            <a:ext cx="2390019" cy="8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isdpark.ru/images/Vipolnennie_Proekti/Platov_logo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8" y="4989021"/>
            <a:ext cx="14859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foodeq.ru/upload/iblock/e3a/%D0%9E%D1%82%D0%BA%D1%80%D1%8B%D1%82%D0%B8%D0%B5%20%D0%B0%D1%80%D0%B5%D0%BD%D0%B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3" y="6021378"/>
            <a:ext cx="1193152" cy="6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s://hostingkartinok.com/news/wp-content/uploads/2017/02/akado-telefoniya-768x258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39" y="6093297"/>
            <a:ext cx="1783655" cy="5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http://www.mzkm.ru/img/news/big_62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7" y="6093296"/>
            <a:ext cx="1114690" cy="5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technoliftservice.ru/newimg/news/%D0%9C%D0%9A%D0%96%D0%94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3" y="5907417"/>
            <a:ext cx="1263232" cy="8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s://pravda-sotrudnikov.ru/upload/files/192873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6" y="6139107"/>
            <a:ext cx="22860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www.mirstan.ru/wp-content/uploads/2017/08/npo-probor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20" y="5915301"/>
            <a:ext cx="808044" cy="6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ews-factor.ru/img/news/news/news_31914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93" y="2603021"/>
            <a:ext cx="2043023" cy="6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ecuritymedia.ru/pic/news/list710/mFederal'noe-agentstvo-morskogo-i-rechnogo-transporta-Rosmorrechflot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5" y="2461306"/>
            <a:ext cx="886628" cy="5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2112" y="161973"/>
            <a:ext cx="507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Свидетельства, лицензии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аккредитация компании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906000" cy="216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30" y="98726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Лицензия ФСБ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73" y="1264259"/>
            <a:ext cx="9517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проведение работ, связанных с использованием сведений, составляющих Государственную тайну.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273"/>
            <a:ext cx="9906000" cy="216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919" y="1550169"/>
            <a:ext cx="242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Лицензия ФСТЭК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977" y="1794298"/>
            <a:ext cx="9517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деятельность по разработке и производству средств защиты конфиденциальной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деятельность по технической защите конфиденциальной информации.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" y="2257832"/>
            <a:ext cx="9906000" cy="216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404" y="2232813"/>
            <a:ext cx="2093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Лицензия МЧС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976" y="2491793"/>
            <a:ext cx="96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осуществление производства работ по монтажу, ремонту и обслуживанию средств обеспечения пожарной безопасности зданий и сооружений.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613"/>
            <a:ext cx="9906000" cy="216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239" y="2918126"/>
            <a:ext cx="429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Саморегулируемые организации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29" y="3164637"/>
            <a:ext cx="9697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«Объединение генеральных подрядчиков в строительстве» - на проведение строительных работ;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«Межрегиональное объединение транспортного строительства» - на проведение строительных работ;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«Саморегулируемая организация Гильдия архитекторов и проектировщиков» - на осуществление подготовки проектной документации и проведения инженерных изысканий;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Некоммерческое партнерство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ОборонСтройИзыскания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на осуществление инженерных изысканий;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Некоммерческое партнерство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Экспертпромбезопасность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на осуществление экспертной деятельности в области промышленной безопасности;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54"/>
            <a:ext cx="9906000" cy="2160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3184" y="4494867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Аккредитации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83" y="4749480"/>
            <a:ext cx="966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об аккредитации организации Министерством транспорта РФ на право проведения оценки уязвимости объектов транспортной инфраструктуры и транспортных средств в сферах автомобильного транспорта и дорожного хозяйства, железнодорожного, воздушного, морского и речного транспорта.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" y="5384827"/>
            <a:ext cx="9906000" cy="216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457" y="5354340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Сертификаты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0" y="5608211"/>
            <a:ext cx="969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соответствия менеджмента качества 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ISO-9001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распространяемый на разработку, проектирование, производство, эксплуатацию, строительно-монтажные и пуско-наладочные работы комплексных систем безопасности;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РПО 2016:2018 (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VCS RAO 2016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:2018) о подтверждении соблюдения компанией действующего законодательства РФ в области поставок продукции (работ, услуг), способности осуществления поставки продукции (работ, услуг) требуемого качества в установленные контрактами (договорами, соглашениями) сроки.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261" y="285083"/>
            <a:ext cx="507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Специализация компании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80" y="980728"/>
            <a:ext cx="9361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концепций и обоснование программ создания автоматизированных систем обеспечения безопасности и антитеррористической защищенности объектов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n-US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уязвимости объектов от угроз террористического и комплексного характера, разработка паспортов безопасности объектов повышенного уровня ответственности;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специальных технических условий и проектной документации создания автоматизированных систем обеспечения безопасности и антитеррористической защищенности объектов и комплексов, автоматизированных систем мониторинга и управления инженерных сетей и систем, специальных разделов проектной документации (мероприятия антитеррористической защищенности, транспортная безопасность, СМИС, СМИК, ИТМ ГОЧС, промышленная безопасность);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внедрение больших информационно-аналитических систем в интересах обеспечения комплексной и транспортной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строительно-монтажных и пуско-наладочных работ по созданию автоматизированных систем обеспечения безопасности и антитеррористической защищенности объектов и комплексов, автоматизированных систем мониторинга и управления инженерных сетей и систем, специальных и слаботочных систем любого уровня сложности;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Эксплуатация систем обеспечения безопасности и антитеррористической защищенности объектов и комплексов, автоматизированных систем мониторинга и управления инженерных сетей и систем, специальных и слаботочных систем;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научно-исследовательских работ по проблемам обеспечения безопасности градостроительных комплексов различного назначения, технически сложных и уникальных объектов, объектов транспортной инфраструктуры, комплексов хозяйства и управления;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строительного контроля и авторского надзора;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технического обслуживания инженерно-технических средств (систем) обеспечения безопасности, слаботочных систем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специализированного программного обеспечения и оборудования для обеспечения транспортной безопасности.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906000" cy="216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29" y="987260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Концепции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472" y="1412776"/>
            <a:ext cx="95170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система мониторинга и обеспечения безопасности населения, критически важных и потенциально опасных объектов, перевозки опасных грузов города Москвы (концепция одобрена Советом Безопасности РФ);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комплексной безопасности и антитеррористической защищенности инновационного центра «СКОЛКОВО» (концепция разработана совместно с ФГУ ВНИИ ГОЧС (ФЦ));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Комплексное обеспечение безопасности нефтяной компании «БАШНЕФТЬ»;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безопасности и антитеррористической защищенности гостиничных предприятий города Москвы (концепция и комплекс мероприятий утверждены Распоряжением Правительства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г.Москвы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№1529-РП);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система безопасности и жизнеобеспечения ММДЦ «Москва-Сити» (концепция утверждена Распоряжением Правительства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г.Москвы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№637-РП);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Комплексное обеспечение безопасности уникальных и высотных объектов города Москвы (концепция утверждена Распоряжением Правительства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г.Москвы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№135-РП);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Комплексное обеспечение безопасности и антитеррористической защищенности объекта строительства: «Развитие территории от ТТК до Минской улицы с освоением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надпутевого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пространства участка Киевского направления МЖД»;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мероприятий по усилению защищенности инженерных сооружений транспортной инфраструктуры города Москвы (концепция одобрена Антитеррористической комиссией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г.Москвы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реализована в проектной документации);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 и обеспечения безопасности Панфиловского района Зеленоградского АО города Москвы (система реализована и сдана в эксплуатацию)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906000" cy="216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29" y="987260"/>
            <a:ext cx="603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Научно-исследовательские работы</a:t>
            </a:r>
            <a:endParaRPr lang="ru-RU" sz="12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992" y="1268365"/>
            <a:ext cx="951705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концептуальных решений по научно-техническому и финансовому обеспечению принятия решений по созданию системы обеспечения безопасности транспортной инфраструктуры в интересах ГУТ МВД России;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требований по интегрированию систем антитеррористической защищенности и комплексной безопасности критически важных объектов в Единую систему мониторинга и обеспечения безопасности населения, критически важных объектов и особо опасных грузов города Москвы;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и разработка методики определения уязвимости объектов с целью создания эффективной системы комплексной безопасности и антитеррористической защищенности;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требований по интегрированию систем антитеррористической защищенности и комплексной безопасности эксплуатируемых высотных жилых зданий в Единую систему мониторинга и обеспечения безопасности населения, критически важных объектов и особо опасных грузов города Москвы;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методики обследования объектов ГУП «МОСГАЗ» и требований по усилению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Программы мероприятий по обеспечению защищенности объектов ГУП «МОСГАЗ» (программа одобрена Антитеррористической комиссией города Москвы);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методики обследования объектов ГУП «МОСГОРТЕПЛО» и требований по усилению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 обследования объектов ГУП «МОСГОРТЕПЛО» и разработка комплексного заключения по выполнению требований на усиление безопасности объектов и перечня мероприятий по повышению уровня их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методики обследования объектов ГУП «МОССВЕТ» и требований по усилению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методики обследования объектов ГУП «ТЕПЛОРЕМОНТНАЛАДКА» и требований по усилению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обоснование программы мероприятий по усилению защищенности инженерных сооружений транспортной инфраструктуры города Москвы (ГУП «ГОРМОСТ»);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72" y="1124744"/>
            <a:ext cx="95170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возможных моделей угроз высотным зданиям и сооружениям города Москвы;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Расчёт параметров эвакуации людей с территории ММДЦ «Москва-Сити» при возникновении ЧС с разработкой вариантов эвакуации, а также требований к пешеходным тоннелям, обеспечивающим эвакуацию;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методики проведения обследования комплексной безопасности и антитеррористической защищенности эксплуатируемых жилых зданий г. Москвы;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учебно-методических материалов для повышения квалификации кадров в сфере комплексной безопасности и антитеррористической защищенности высотных зданий и сооружений г. Москвы;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основных требований по обеспечению физической охраны и безопасности эксплуатируемых высотных жилых зданий;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положения о порядке проведения аудита состояния антитеррористической защищенности и комплексной безопасности высотных зданий и уникальных объектов г. Москвы в процессе строительства, в т. ч. на этапе сдачи объектов в эксплуатацию;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обоснование методики зонирования высотных объектов по степени обеспечения антитеррористической защищенности и комплексной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методических рекомендаций по разработке математической модели оценки и прогнозирования кризисных ситуаций в высотных зданиях и сооружениях в интересах принятия решений по предупреждению и локализации их возможных последствий;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программного обеспечения для автоматизированной системы управления системой антитеррористической защищенности и комплексной безопасности высотных (уникальных) объектов;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общих и типовых регламентов функционирования системы антитеррористической защищенности и комплексной безопасности высотных (уникальных) объектов;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541" y="4477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Основные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           реализованные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Korataki" panose="02000505000000020004" pitchFamily="2" charset="-128"/>
                <a:ea typeface="Korataki" panose="02000505000000020004" pitchFamily="2" charset="-128"/>
              </a:rPr>
              <a:t>проекты</a:t>
            </a:r>
            <a:endParaRPr lang="ru-RU" sz="1600" dirty="0">
              <a:solidFill>
                <a:schemeClr val="bg1"/>
              </a:solidFill>
              <a:latin typeface="Korataki" panose="02000505000000020004" pitchFamily="2" charset="-128"/>
              <a:ea typeface="Korataki" panose="02000505000000020004" pitchFamily="2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72" y="1124745"/>
            <a:ext cx="951705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 внедрение информационно-аналитической системы на оптово-распределительном центре.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комплексной системы защиты данных от несанкционированного доступа и подсистемы авторизации пользователей инструментальных средств обмена данными между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ДЭПиР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участниками городского инвестиционно-строительного процесса на базе 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-технологий;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методического обеспечения обследования,  единых требований и предложений по повышению безопасности объектов МГУП «Мосводоканал»;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положения о порядке осуществления мониторинга состояния антитеррористической защищенности и комплексной безопасности высотных зданий и уникальных объектов г. Москвы в процессе строительства, в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этапе сдачи объектов в эксплуатацию;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Концепции Единой системы мониторинга и обеспечения безопасности населения,  критически важных объектов и особо опасных грузов;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2344</Words>
  <Application>Microsoft Office PowerPoint</Application>
  <PresentationFormat>Лист A4 (210x297 мм)</PresentationFormat>
  <Paragraphs>287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 Евгений Александрович</dc:creator>
  <cp:lastModifiedBy>Новиков Евгений Александрович</cp:lastModifiedBy>
  <cp:revision>65</cp:revision>
  <cp:lastPrinted>2020-08-19T05:47:39Z</cp:lastPrinted>
  <dcterms:created xsi:type="dcterms:W3CDTF">2018-08-08T09:02:59Z</dcterms:created>
  <dcterms:modified xsi:type="dcterms:W3CDTF">2020-08-21T13:43:56Z</dcterms:modified>
</cp:coreProperties>
</file>